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Nunito"/>
      <p:bold r:id="rId24"/>
      <p:boldItalic r:id="rId25"/>
    </p:embeddedFont>
    <p:embeddedFont>
      <p:font typeface="Fira Sans"/>
      <p:regular r:id="rId26"/>
      <p:bold r:id="rId27"/>
      <p:italic r:id="rId28"/>
      <p:boldItalic r:id="rId29"/>
    </p:embeddedFont>
    <p:embeddedFont>
      <p:font typeface="Fira Sans Light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Nunito-bold.fntdata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FiraSans-regular.fntdata"/><Relationship Id="rId25" Type="http://schemas.openxmlformats.org/officeDocument/2006/relationships/font" Target="fonts/Nunito-boldItalic.fntdata"/><Relationship Id="rId28" Type="http://schemas.openxmlformats.org/officeDocument/2006/relationships/font" Target="fonts/FiraSans-italic.fntdata"/><Relationship Id="rId27" Type="http://schemas.openxmlformats.org/officeDocument/2006/relationships/font" Target="fonts/Fira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FiraSans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iraSansLight-bold.fntdata"/><Relationship Id="rId30" Type="http://schemas.openxmlformats.org/officeDocument/2006/relationships/font" Target="fonts/FiraSansLight-regular.fntdata"/><Relationship Id="rId11" Type="http://schemas.openxmlformats.org/officeDocument/2006/relationships/slide" Target="slides/slide5.xml"/><Relationship Id="rId33" Type="http://schemas.openxmlformats.org/officeDocument/2006/relationships/font" Target="fonts/FiraSansLight-boldItalic.fntdata"/><Relationship Id="rId10" Type="http://schemas.openxmlformats.org/officeDocument/2006/relationships/slide" Target="slides/slide4.xml"/><Relationship Id="rId32" Type="http://schemas.openxmlformats.org/officeDocument/2006/relationships/font" Target="fonts/FiraSansLight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ef9622b31b_4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Ahmad: 8-12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Neeti: 1-3, 15-17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Sara: 6-7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Sohan: 5, 13-14</a:t>
            </a:r>
            <a:endParaRPr/>
          </a:p>
        </p:txBody>
      </p:sp>
      <p:sp>
        <p:nvSpPr>
          <p:cNvPr id="127" name="Google Shape;127;g1ef9622b31b_4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1bdc40c67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31bdc40c675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1a540fb26b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31a540fb26b_1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1a540fb26b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Briefly explain key technical aspects, such as: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How LiDAR data is processed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Communication between the mobile app and the feedback device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Integration steps between hardware and software</a:t>
            </a:r>
            <a:endParaRPr/>
          </a:p>
        </p:txBody>
      </p:sp>
      <p:sp>
        <p:nvSpPr>
          <p:cNvPr id="241" name="Google Shape;241;g31a540fb26b_1_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1a540fb26b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31a540fb26b_1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1a540fb26b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Outline any challenges faced during preliminary implementation (e.g., hardware integration, user testing limitations)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Describe how the team overcame these issues or plans to address them</a:t>
            </a:r>
            <a:endParaRPr/>
          </a:p>
        </p:txBody>
      </p:sp>
      <p:sp>
        <p:nvSpPr>
          <p:cNvPr id="259" name="Google Shape;259;g31a540fb26b_1_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1a540fb26b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g31a540fb26b_1_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1a540fb26b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State what the team plans to focus on next, such as: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Refining the prototype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Expanding features for the final submission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Conducting usability testing</a:t>
            </a:r>
            <a:endParaRPr/>
          </a:p>
        </p:txBody>
      </p:sp>
      <p:sp>
        <p:nvSpPr>
          <p:cNvPr id="277" name="Google Shape;277;g31a540fb26b_1_4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ef9622b31b_4_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g1ef9622b31b_4_38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10eb1438e8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310eb1438e8_2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10eb1438e8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High-level description of what the prototype aims to demonstrate</a:t>
            </a:r>
            <a:endParaRPr/>
          </a:p>
        </p:txBody>
      </p:sp>
      <p:sp>
        <p:nvSpPr>
          <p:cNvPr id="151" name="Google Shape;151;g310eb1438e8_2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1a540fb26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g31a540fb26b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1a540fb26b_1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Include updated UML diagrams, such as a system-level class diagram or sequence diagram, to show how components interact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Highlight the specific part of the system being demonstrated</a:t>
            </a:r>
            <a:endParaRPr/>
          </a:p>
        </p:txBody>
      </p:sp>
      <p:sp>
        <p:nvSpPr>
          <p:cNvPr id="169" name="Google Shape;169;g31a540fb26b_1_8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1e47c7d25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Include updated UML diagrams, such as a system-level class diagram or sequence diagram, to show how components interact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Highlight the specific part of the system being demonstrated</a:t>
            </a:r>
            <a:endParaRPr/>
          </a:p>
        </p:txBody>
      </p:sp>
      <p:sp>
        <p:nvSpPr>
          <p:cNvPr id="177" name="Google Shape;177;g31e47c7d257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1e47c7d25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Include updated UML diagrams, such as a system-level class diagram or sequence diagram, to show how components interact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Highlight the specific part of the system being demonstrated</a:t>
            </a:r>
            <a:endParaRPr/>
          </a:p>
        </p:txBody>
      </p:sp>
      <p:sp>
        <p:nvSpPr>
          <p:cNvPr id="185" name="Google Shape;185;g31e47c7d257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1a540fb26b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31a540fb26b_1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1a540fb26b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 clear explanation of what is being demoed (e.g., a working feature of the software, initial hardware setup, or a component of the dev-ops pipeline)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Showcase any working aspects, such as: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LiDAR obstacle detection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Haptic feedback through the wearable device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Mobile application interface or real-time data processing.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Use visuals, animations, or live demonstrations to illustrate functionality</a:t>
            </a:r>
            <a:endParaRPr/>
          </a:p>
        </p:txBody>
      </p:sp>
      <p:sp>
        <p:nvSpPr>
          <p:cNvPr id="203" name="Google Shape;203;g31a540fb26b_1_7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3.png"/><Relationship Id="rId8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6.png"/><Relationship Id="rId5" Type="http://schemas.openxmlformats.org/officeDocument/2006/relationships/image" Target="../media/image20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2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5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Relationship Id="rId4" Type="http://schemas.openxmlformats.org/officeDocument/2006/relationships/image" Target="../media/image22.png"/><Relationship Id="rId5" Type="http://schemas.openxmlformats.org/officeDocument/2006/relationships/image" Target="../media/image17.png"/><Relationship Id="rId6" Type="http://schemas.openxmlformats.org/officeDocument/2006/relationships/image" Target="../media/image19.png"/><Relationship Id="rId7" Type="http://schemas.openxmlformats.org/officeDocument/2006/relationships/image" Target="../media/image26.png"/><Relationship Id="rId8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5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5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2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hyperlink" Target="http://drive.google.com/file/d/1wfQB_4Wtq08tp-QQfir5C1ZGfwZ_hAKx/view" TargetMode="External"/><Relationship Id="rId5" Type="http://schemas.openxmlformats.org/officeDocument/2006/relationships/image" Target="../media/image10.png"/><Relationship Id="rId6" Type="http://schemas.openxmlformats.org/officeDocument/2006/relationships/hyperlink" Target="http://drive.google.com/file/d/1ww174P01nXjGml4R8Bcg0sfT2bFr4KIw/view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 rot="1420942">
            <a:off x="-1136714" y="-1123577"/>
            <a:ext cx="2273427" cy="4114800"/>
          </a:xfrm>
          <a:custGeom>
            <a:rect b="b" l="l" r="r" t="t"/>
            <a:pathLst>
              <a:path extrusionOk="0" h="8229600" w="4546854">
                <a:moveTo>
                  <a:pt x="0" y="0"/>
                </a:moveTo>
                <a:lnTo>
                  <a:pt x="4546854" y="0"/>
                </a:lnTo>
                <a:lnTo>
                  <a:pt x="454685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0" name="Google Shape;130;p25"/>
          <p:cNvSpPr/>
          <p:nvPr/>
        </p:nvSpPr>
        <p:spPr>
          <a:xfrm rot="-6822524">
            <a:off x="7099441" y="2965270"/>
            <a:ext cx="2273427" cy="4114800"/>
          </a:xfrm>
          <a:custGeom>
            <a:rect b="b" l="l" r="r" t="t"/>
            <a:pathLst>
              <a:path extrusionOk="0" h="8229600" w="4546854">
                <a:moveTo>
                  <a:pt x="0" y="0"/>
                </a:moveTo>
                <a:lnTo>
                  <a:pt x="4546854" y="0"/>
                </a:lnTo>
                <a:lnTo>
                  <a:pt x="454685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1" name="Google Shape;131;p25"/>
          <p:cNvSpPr/>
          <p:nvPr/>
        </p:nvSpPr>
        <p:spPr>
          <a:xfrm>
            <a:off x="-70890" y="2916951"/>
            <a:ext cx="2851875" cy="2855444"/>
          </a:xfrm>
          <a:custGeom>
            <a:rect b="b" l="l" r="r" t="t"/>
            <a:pathLst>
              <a:path extrusionOk="0" h="5710887" w="5703749">
                <a:moveTo>
                  <a:pt x="0" y="0"/>
                </a:moveTo>
                <a:lnTo>
                  <a:pt x="5703749" y="0"/>
                </a:lnTo>
                <a:lnTo>
                  <a:pt x="5703749" y="5710887"/>
                </a:lnTo>
                <a:lnTo>
                  <a:pt x="0" y="57108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2" name="Google Shape;132;p25"/>
          <p:cNvSpPr/>
          <p:nvPr/>
        </p:nvSpPr>
        <p:spPr>
          <a:xfrm>
            <a:off x="4936489" y="-1854253"/>
            <a:ext cx="6246376" cy="4114800"/>
          </a:xfrm>
          <a:custGeom>
            <a:rect b="b" l="l" r="r" t="t"/>
            <a:pathLst>
              <a:path extrusionOk="0" h="8229600" w="12492751">
                <a:moveTo>
                  <a:pt x="0" y="0"/>
                </a:moveTo>
                <a:lnTo>
                  <a:pt x="12492752" y="0"/>
                </a:lnTo>
                <a:lnTo>
                  <a:pt x="1249275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3" name="Google Shape;133;p25"/>
          <p:cNvSpPr/>
          <p:nvPr/>
        </p:nvSpPr>
        <p:spPr>
          <a:xfrm rot="-6041414">
            <a:off x="7025363" y="2534114"/>
            <a:ext cx="1602604" cy="1602604"/>
          </a:xfrm>
          <a:custGeom>
            <a:rect b="b" l="l" r="r" t="t"/>
            <a:pathLst>
              <a:path extrusionOk="0" h="3213856" w="3213856">
                <a:moveTo>
                  <a:pt x="0" y="0"/>
                </a:moveTo>
                <a:lnTo>
                  <a:pt x="3213857" y="0"/>
                </a:lnTo>
                <a:lnTo>
                  <a:pt x="3213857" y="3213856"/>
                </a:lnTo>
                <a:lnTo>
                  <a:pt x="0" y="32138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4" name="Google Shape;134;p25"/>
          <p:cNvSpPr/>
          <p:nvPr/>
        </p:nvSpPr>
        <p:spPr>
          <a:xfrm>
            <a:off x="4163788" y="262464"/>
            <a:ext cx="744495" cy="744495"/>
          </a:xfrm>
          <a:custGeom>
            <a:rect b="b" l="l" r="r" t="t"/>
            <a:pathLst>
              <a:path extrusionOk="0" h="1488989" w="1488989">
                <a:moveTo>
                  <a:pt x="0" y="0"/>
                </a:moveTo>
                <a:lnTo>
                  <a:pt x="1488989" y="0"/>
                </a:lnTo>
                <a:lnTo>
                  <a:pt x="1488989" y="1488990"/>
                </a:lnTo>
                <a:lnTo>
                  <a:pt x="0" y="14889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35" name="Google Shape;135;p25"/>
          <p:cNvGrpSpPr/>
          <p:nvPr/>
        </p:nvGrpSpPr>
        <p:grpSpPr>
          <a:xfrm>
            <a:off x="1799875" y="1100500"/>
            <a:ext cx="5472338" cy="3983835"/>
            <a:chOff x="-67" y="-334974"/>
            <a:chExt cx="14592900" cy="10467249"/>
          </a:xfrm>
        </p:grpSpPr>
        <p:sp>
          <p:nvSpPr>
            <p:cNvPr id="136" name="Google Shape;136;p25"/>
            <p:cNvSpPr txBox="1"/>
            <p:nvPr/>
          </p:nvSpPr>
          <p:spPr>
            <a:xfrm>
              <a:off x="-67" y="-334974"/>
              <a:ext cx="14592900" cy="733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Senior Design Project:</a:t>
              </a:r>
              <a:endParaRPr sz="30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Cognitive Assistance with LiDAR</a:t>
              </a:r>
              <a:endParaRPr sz="30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Localization (C-ALL)</a:t>
              </a:r>
              <a:endParaRPr sz="30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  <a:p>
              <a:pPr indent="0" lvl="0" marL="0" marR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lt1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Preliminary Implementation Demo</a:t>
              </a:r>
              <a:endParaRPr sz="30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</p:txBody>
        </p:sp>
        <p:sp>
          <p:nvSpPr>
            <p:cNvPr id="137" name="Google Shape;137;p25"/>
            <p:cNvSpPr txBox="1"/>
            <p:nvPr/>
          </p:nvSpPr>
          <p:spPr>
            <a:xfrm>
              <a:off x="1782400" y="7632975"/>
              <a:ext cx="11124900" cy="249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9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Nunito"/>
                  <a:ea typeface="Nunito"/>
                  <a:cs typeface="Nunito"/>
                  <a:sym typeface="Nunito"/>
                </a:rPr>
                <a:t>Ahmad Shah, </a:t>
              </a:r>
              <a:r>
                <a:rPr b="1" lang="en" sz="1600">
                  <a:solidFill>
                    <a:srgbClr val="FFFFFF"/>
                  </a:solidFill>
                  <a:latin typeface="Nunito"/>
                  <a:ea typeface="Nunito"/>
                  <a:cs typeface="Nunito"/>
                  <a:sym typeface="Nunito"/>
                </a:rPr>
                <a:t>Neeti Mistry, Sara Gaber </a:t>
              </a:r>
              <a:r>
                <a:rPr b="1" lang="en" sz="1600">
                  <a:solidFill>
                    <a:srgbClr val="FFFFFF"/>
                  </a:solidFill>
                  <a:latin typeface="Nunito"/>
                  <a:ea typeface="Nunito"/>
                  <a:cs typeface="Nunito"/>
                  <a:sym typeface="Nunito"/>
                </a:rPr>
                <a:t>&amp; Sohan Chatterjee</a:t>
              </a:r>
              <a:endParaRPr b="1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endParaRPr>
            </a:p>
            <a:p>
              <a:pPr indent="0" lvl="0" marL="0" marR="0" rtl="0" algn="ctr">
                <a:lnSpc>
                  <a:spcPct val="13999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sp>
        <p:nvSpPr>
          <p:cNvPr id="138" name="Google Shape;138;p25"/>
          <p:cNvSpPr/>
          <p:nvPr/>
        </p:nvSpPr>
        <p:spPr>
          <a:xfrm flipH="1" rot="3211846">
            <a:off x="911202" y="1340334"/>
            <a:ext cx="461041" cy="734993"/>
          </a:xfrm>
          <a:custGeom>
            <a:rect b="b" l="l" r="r" t="t"/>
            <a:pathLst>
              <a:path extrusionOk="0" h="1468482" w="921139">
                <a:moveTo>
                  <a:pt x="921138" y="0"/>
                </a:moveTo>
                <a:lnTo>
                  <a:pt x="0" y="0"/>
                </a:lnTo>
                <a:lnTo>
                  <a:pt x="0" y="1468482"/>
                </a:lnTo>
                <a:lnTo>
                  <a:pt x="921138" y="1468482"/>
                </a:lnTo>
                <a:lnTo>
                  <a:pt x="921138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/>
          <p:nvPr/>
        </p:nvSpPr>
        <p:spPr>
          <a:xfrm>
            <a:off x="-4539760" y="-31137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5" name="Google Shape;215;p34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6" name="Google Shape;216;p34"/>
          <p:cNvSpPr txBox="1"/>
          <p:nvPr/>
        </p:nvSpPr>
        <p:spPr>
          <a:xfrm>
            <a:off x="421800" y="1093050"/>
            <a:ext cx="8300400" cy="38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●"/>
            </a:pP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The building of the glove component will commence once budget is approved and materials are received</a:t>
            </a:r>
            <a:endParaRPr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Nunito"/>
              <a:buChar char="●"/>
            </a:pP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Prior to start of spring semester, a newer version of the housing for the hardware will be designed in Solidworks and 3D printed in preparation</a:t>
            </a:r>
            <a:endParaRPr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Nunito"/>
              <a:buChar char="●"/>
            </a:pP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The housing hosting all of the motors and </a:t>
            </a: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modules</a:t>
            </a: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will be sewn onto the backside of a glove and ideally leaves a user’s palm and fingers free</a:t>
            </a:r>
            <a:endParaRPr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7" name="Google Shape;217;p34"/>
          <p:cNvSpPr txBox="1"/>
          <p:nvPr/>
        </p:nvSpPr>
        <p:spPr>
          <a:xfrm>
            <a:off x="1269750" y="354524"/>
            <a:ext cx="6604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Hardware</a:t>
            </a:r>
            <a:r>
              <a:rPr lang="en" sz="4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Update</a:t>
            </a:r>
            <a:endParaRPr sz="4200"/>
          </a:p>
        </p:txBody>
      </p:sp>
      <p:grpSp>
        <p:nvGrpSpPr>
          <p:cNvPr id="218" name="Google Shape;218;p34"/>
          <p:cNvGrpSpPr/>
          <p:nvPr/>
        </p:nvGrpSpPr>
        <p:grpSpPr>
          <a:xfrm>
            <a:off x="5594157" y="2756942"/>
            <a:ext cx="3128190" cy="2214459"/>
            <a:chOff x="152400" y="152400"/>
            <a:chExt cx="6128899" cy="4339524"/>
          </a:xfrm>
        </p:grpSpPr>
        <p:pic>
          <p:nvPicPr>
            <p:cNvPr id="219" name="Google Shape;219;p34"/>
            <p:cNvPicPr preferRelativeResize="0"/>
            <p:nvPr/>
          </p:nvPicPr>
          <p:blipFill rotWithShape="1">
            <a:blip r:embed="rId4">
              <a:alphaModFix/>
            </a:blip>
            <a:srcRect b="36748" l="0" r="0" t="-8788"/>
            <a:stretch/>
          </p:blipFill>
          <p:spPr>
            <a:xfrm>
              <a:off x="152400" y="152400"/>
              <a:ext cx="6128899" cy="43395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0" name="Google Shape;220;p34"/>
            <p:cNvSpPr/>
            <p:nvPr/>
          </p:nvSpPr>
          <p:spPr>
            <a:xfrm rot="-883040">
              <a:off x="1713897" y="1310634"/>
              <a:ext cx="1701629" cy="1519860"/>
            </a:xfrm>
            <a:prstGeom prst="rect">
              <a:avLst/>
            </a:prstGeom>
            <a:noFill/>
            <a:ln cap="flat" cmpd="sng" w="762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4"/>
            <p:cNvSpPr/>
            <p:nvPr/>
          </p:nvSpPr>
          <p:spPr>
            <a:xfrm rot="-935560">
              <a:off x="2636938" y="2338609"/>
              <a:ext cx="259775" cy="467575"/>
            </a:xfrm>
            <a:prstGeom prst="flowChartMerge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4"/>
            <p:cNvSpPr/>
            <p:nvPr/>
          </p:nvSpPr>
          <p:spPr>
            <a:xfrm rot="-992608">
              <a:off x="1778879" y="2258844"/>
              <a:ext cx="1701537" cy="103934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23" name="Google Shape;223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-1041450">
              <a:off x="1682248" y="1503193"/>
              <a:ext cx="542132" cy="5421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p34"/>
            <p:cNvPicPr preferRelativeResize="0"/>
            <p:nvPr/>
          </p:nvPicPr>
          <p:blipFill rotWithShape="1">
            <a:blip r:embed="rId6">
              <a:alphaModFix/>
            </a:blip>
            <a:srcRect b="0" l="0" r="31010" t="0"/>
            <a:stretch/>
          </p:blipFill>
          <p:spPr>
            <a:xfrm rot="653851">
              <a:off x="2691522" y="1359744"/>
              <a:ext cx="474682" cy="48918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5" name="Google Shape;225;p34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rot="-1012999">
              <a:off x="2155727" y="1695975"/>
              <a:ext cx="739425" cy="52017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26" name="Google Shape;226;p34"/>
            <p:cNvCxnSpPr/>
            <p:nvPr/>
          </p:nvCxnSpPr>
          <p:spPr>
            <a:xfrm>
              <a:off x="2548513" y="2279909"/>
              <a:ext cx="32400" cy="1077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27" name="Google Shape;227;p34"/>
            <p:cNvCxnSpPr/>
            <p:nvPr/>
          </p:nvCxnSpPr>
          <p:spPr>
            <a:xfrm>
              <a:off x="2797763" y="2204609"/>
              <a:ext cx="32400" cy="1077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dash"/>
              <a:round/>
              <a:headEnd len="med" w="med" type="none"/>
              <a:tailEnd len="med" w="med" type="none"/>
            </a:ln>
          </p:spPr>
        </p:cxnSp>
      </p:grpSp>
      <p:pic>
        <p:nvPicPr>
          <p:cNvPr id="228" name="Google Shape;228;p3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69750" y="3073275"/>
            <a:ext cx="1887649" cy="189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903" y="254125"/>
            <a:ext cx="4317274" cy="25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5"/>
          <p:cNvSpPr/>
          <p:nvPr/>
        </p:nvSpPr>
        <p:spPr>
          <a:xfrm>
            <a:off x="-2190199" y="3809888"/>
            <a:ext cx="3551741" cy="3638147"/>
          </a:xfrm>
          <a:custGeom>
            <a:rect b="b" l="l" r="r" t="t"/>
            <a:pathLst>
              <a:path extrusionOk="0" h="7276294" w="7103482">
                <a:moveTo>
                  <a:pt x="0" y="0"/>
                </a:moveTo>
                <a:lnTo>
                  <a:pt x="7103482" y="0"/>
                </a:lnTo>
                <a:lnTo>
                  <a:pt x="7103482" y="7276294"/>
                </a:lnTo>
                <a:lnTo>
                  <a:pt x="0" y="72762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5" name="Google Shape;235;p35"/>
          <p:cNvSpPr/>
          <p:nvPr/>
        </p:nvSpPr>
        <p:spPr>
          <a:xfrm>
            <a:off x="328030" y="-304285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7" y="0"/>
                </a:lnTo>
                <a:lnTo>
                  <a:pt x="4134047" y="2439087"/>
                </a:lnTo>
                <a:lnTo>
                  <a:pt x="0" y="24390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6" name="Google Shape;236;p35"/>
          <p:cNvSpPr/>
          <p:nvPr/>
        </p:nvSpPr>
        <p:spPr>
          <a:xfrm>
            <a:off x="6440400" y="4533728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6" y="0"/>
                </a:lnTo>
                <a:lnTo>
                  <a:pt x="4134046" y="2439088"/>
                </a:lnTo>
                <a:lnTo>
                  <a:pt x="0" y="24390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7" name="Google Shape;237;p35"/>
          <p:cNvSpPr txBox="1"/>
          <p:nvPr/>
        </p:nvSpPr>
        <p:spPr>
          <a:xfrm>
            <a:off x="1242150" y="2882463"/>
            <a:ext cx="66597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Implementation Details</a:t>
            </a:r>
            <a:endParaRPr sz="5000"/>
          </a:p>
        </p:txBody>
      </p:sp>
      <p:sp>
        <p:nvSpPr>
          <p:cNvPr id="238" name="Google Shape;238;p35"/>
          <p:cNvSpPr txBox="1"/>
          <p:nvPr/>
        </p:nvSpPr>
        <p:spPr>
          <a:xfrm>
            <a:off x="2040000" y="3935513"/>
            <a:ext cx="506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Key Technical Aspects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6"/>
          <p:cNvSpPr/>
          <p:nvPr/>
        </p:nvSpPr>
        <p:spPr>
          <a:xfrm>
            <a:off x="-4565610" y="-320424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4" name="Google Shape;244;p36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5" name="Google Shape;245;p36"/>
          <p:cNvSpPr txBox="1"/>
          <p:nvPr/>
        </p:nvSpPr>
        <p:spPr>
          <a:xfrm>
            <a:off x="263250" y="1001025"/>
            <a:ext cx="8617500" cy="40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0675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50"/>
              <a:buFont typeface="Nunito"/>
              <a:buChar char="●"/>
            </a:pPr>
            <a:r>
              <a:rPr b="1" lang="en" sz="14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LiDAR Processing Information</a:t>
            </a:r>
            <a:endParaRPr b="1" sz="14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0675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50"/>
              <a:buFont typeface="Nunito"/>
              <a:buChar char="○"/>
            </a:pPr>
            <a:r>
              <a:rPr lang="en" sz="14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ARKit is used to collect depth information using LIDAR and constructs structured depth map</a:t>
            </a:r>
            <a:endParaRPr sz="14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0675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50"/>
              <a:buFont typeface="Nunito"/>
              <a:buChar char="○"/>
            </a:pPr>
            <a:r>
              <a:rPr lang="en" sz="14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Floors are considered heavily in segmentation, by clarifying restraint</a:t>
            </a:r>
            <a:endParaRPr sz="14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0675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50"/>
              <a:buFont typeface="Nunito"/>
              <a:buChar char="○"/>
            </a:pPr>
            <a:r>
              <a:rPr lang="en" sz="14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Floor meshes are identified to be navigable spaces, and any objects that are reasonably large are flagged and anchored to the mesh scene</a:t>
            </a:r>
            <a:endParaRPr sz="14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0675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50"/>
              <a:buFont typeface="Nunito"/>
              <a:buChar char="○"/>
            </a:pPr>
            <a:r>
              <a:rPr lang="en" sz="14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The path is generated in the AR view updating dynamically to avoid obstacles</a:t>
            </a:r>
            <a:endParaRPr sz="14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0675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50"/>
              <a:buFont typeface="Nunito"/>
              <a:buChar char="●"/>
            </a:pPr>
            <a:r>
              <a:rPr b="1" lang="en" sz="14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Communication Between Hardware and Software</a:t>
            </a:r>
            <a:endParaRPr b="1" sz="14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0675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50"/>
              <a:buFont typeface="Nunito"/>
              <a:buChar char="○"/>
            </a:pPr>
            <a:r>
              <a:rPr lang="en" sz="14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Mobile application will send instructions to the hardware via Bluetooth, </a:t>
            </a:r>
            <a:r>
              <a:rPr lang="en" sz="14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prompting</a:t>
            </a:r>
            <a:r>
              <a:rPr lang="en" sz="14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motors to move according to navigation and/or </a:t>
            </a:r>
            <a:r>
              <a:rPr lang="en" sz="14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obstacle</a:t>
            </a:r>
            <a:r>
              <a:rPr lang="en" sz="14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avoidance computations</a:t>
            </a:r>
            <a:endParaRPr sz="14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0675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50"/>
              <a:buFont typeface="Nunito"/>
              <a:buChar char="○"/>
            </a:pPr>
            <a:r>
              <a:rPr lang="en" sz="14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Motors are controlled by Arduino board and will receive instructions as a vector</a:t>
            </a:r>
            <a:endParaRPr sz="14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0675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50"/>
              <a:buFont typeface="Nunito"/>
              <a:buChar char="●"/>
            </a:pPr>
            <a:r>
              <a:rPr b="1" lang="en" sz="14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Integration Between Hardware and Software</a:t>
            </a:r>
            <a:endParaRPr sz="14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0675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50"/>
              <a:buFont typeface="Nunito"/>
              <a:buChar char="○"/>
            </a:pPr>
            <a:r>
              <a:rPr lang="en" sz="14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Ensuring strong Bluetooth connectivity with low latency </a:t>
            </a:r>
            <a:r>
              <a:rPr lang="en" sz="14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– </a:t>
            </a:r>
            <a:r>
              <a:rPr lang="en" sz="14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ideally using Bluetooth 5.0</a:t>
            </a:r>
            <a:endParaRPr sz="14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0675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50"/>
              <a:buFont typeface="Nunito"/>
              <a:buChar char="○"/>
            </a:pPr>
            <a:r>
              <a:rPr lang="en" sz="14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Quick processing in the mobile application and the Arduino board</a:t>
            </a:r>
            <a:endParaRPr sz="14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46" name="Google Shape;246;p36"/>
          <p:cNvSpPr txBox="1"/>
          <p:nvPr/>
        </p:nvSpPr>
        <p:spPr>
          <a:xfrm>
            <a:off x="1269750" y="167774"/>
            <a:ext cx="6604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Implementation</a:t>
            </a:r>
            <a:r>
              <a:rPr lang="en" sz="4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Details</a:t>
            </a:r>
            <a:endParaRPr sz="4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903" y="254125"/>
            <a:ext cx="4317274" cy="25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7"/>
          <p:cNvSpPr/>
          <p:nvPr/>
        </p:nvSpPr>
        <p:spPr>
          <a:xfrm>
            <a:off x="-2190199" y="3809888"/>
            <a:ext cx="3551741" cy="3638147"/>
          </a:xfrm>
          <a:custGeom>
            <a:rect b="b" l="l" r="r" t="t"/>
            <a:pathLst>
              <a:path extrusionOk="0" h="7276294" w="7103482">
                <a:moveTo>
                  <a:pt x="0" y="0"/>
                </a:moveTo>
                <a:lnTo>
                  <a:pt x="7103482" y="0"/>
                </a:lnTo>
                <a:lnTo>
                  <a:pt x="7103482" y="7276294"/>
                </a:lnTo>
                <a:lnTo>
                  <a:pt x="0" y="72762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3" name="Google Shape;253;p37"/>
          <p:cNvSpPr/>
          <p:nvPr/>
        </p:nvSpPr>
        <p:spPr>
          <a:xfrm>
            <a:off x="328030" y="-304285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7" y="0"/>
                </a:lnTo>
                <a:lnTo>
                  <a:pt x="4134047" y="2439087"/>
                </a:lnTo>
                <a:lnTo>
                  <a:pt x="0" y="24390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4" name="Google Shape;254;p37"/>
          <p:cNvSpPr/>
          <p:nvPr/>
        </p:nvSpPr>
        <p:spPr>
          <a:xfrm>
            <a:off x="6440400" y="4533728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6" y="0"/>
                </a:lnTo>
                <a:lnTo>
                  <a:pt x="4134046" y="2439088"/>
                </a:lnTo>
                <a:lnTo>
                  <a:pt x="0" y="24390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5" name="Google Shape;255;p37"/>
          <p:cNvSpPr txBox="1"/>
          <p:nvPr/>
        </p:nvSpPr>
        <p:spPr>
          <a:xfrm>
            <a:off x="1242150" y="2882463"/>
            <a:ext cx="66597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Challenges and Solutions</a:t>
            </a:r>
            <a:endParaRPr sz="4600"/>
          </a:p>
        </p:txBody>
      </p:sp>
      <p:sp>
        <p:nvSpPr>
          <p:cNvPr id="256" name="Google Shape;256;p37"/>
          <p:cNvSpPr txBox="1"/>
          <p:nvPr/>
        </p:nvSpPr>
        <p:spPr>
          <a:xfrm>
            <a:off x="2040000" y="3935513"/>
            <a:ext cx="506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Challenges Faced During Preliminary Implementation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8"/>
          <p:cNvSpPr/>
          <p:nvPr/>
        </p:nvSpPr>
        <p:spPr>
          <a:xfrm>
            <a:off x="-4539760" y="-31137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2" name="Google Shape;262;p38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3" name="Google Shape;263;p38"/>
          <p:cNvSpPr txBox="1"/>
          <p:nvPr/>
        </p:nvSpPr>
        <p:spPr>
          <a:xfrm>
            <a:off x="421800" y="1323275"/>
            <a:ext cx="8300400" cy="35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Combining navigation with pathfinding due to difficulties in getting geo-coordinates into relative positions for AR view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○"/>
            </a:pPr>
            <a:r>
              <a:rPr b="1"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Solution:</a:t>
            </a:r>
            <a:r>
              <a:rPr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Research </a:t>
            </a:r>
            <a:r>
              <a:rPr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existing</a:t>
            </a:r>
            <a:r>
              <a:rPr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applications and code to determine integration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○"/>
            </a:pPr>
            <a:r>
              <a:rPr b="1"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Solution:</a:t>
            </a:r>
            <a:r>
              <a:rPr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Continue testing and refining code until results are as expected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Determining risk and potential bugs in integration between hardware and software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○"/>
            </a:pPr>
            <a:r>
              <a:rPr b="1"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Solution:</a:t>
            </a:r>
            <a:r>
              <a:rPr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Begin testing integration with available parts or mock integration to understand how software works in real time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Understanding if this solution will be a viable option for the visually impaired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○"/>
            </a:pPr>
            <a:r>
              <a:rPr b="1"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Solution:</a:t>
            </a:r>
            <a:r>
              <a:rPr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Conduct another round of interviews and gain detailed requirements from potential clients and other stakeholders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64" name="Google Shape;264;p38"/>
          <p:cNvSpPr txBox="1"/>
          <p:nvPr/>
        </p:nvSpPr>
        <p:spPr>
          <a:xfrm>
            <a:off x="1269750" y="354524"/>
            <a:ext cx="6604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Challenges</a:t>
            </a:r>
            <a:r>
              <a:rPr lang="en" sz="4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and Solutions</a:t>
            </a:r>
            <a:endParaRPr sz="4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903" y="254125"/>
            <a:ext cx="4317274" cy="25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9"/>
          <p:cNvSpPr/>
          <p:nvPr/>
        </p:nvSpPr>
        <p:spPr>
          <a:xfrm>
            <a:off x="-2190199" y="3809888"/>
            <a:ext cx="3551741" cy="3638147"/>
          </a:xfrm>
          <a:custGeom>
            <a:rect b="b" l="l" r="r" t="t"/>
            <a:pathLst>
              <a:path extrusionOk="0" h="7276294" w="7103482">
                <a:moveTo>
                  <a:pt x="0" y="0"/>
                </a:moveTo>
                <a:lnTo>
                  <a:pt x="7103482" y="0"/>
                </a:lnTo>
                <a:lnTo>
                  <a:pt x="7103482" y="7276294"/>
                </a:lnTo>
                <a:lnTo>
                  <a:pt x="0" y="72762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1" name="Google Shape;271;p39"/>
          <p:cNvSpPr/>
          <p:nvPr/>
        </p:nvSpPr>
        <p:spPr>
          <a:xfrm>
            <a:off x="328030" y="-304285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7" y="0"/>
                </a:lnTo>
                <a:lnTo>
                  <a:pt x="4134047" y="2439087"/>
                </a:lnTo>
                <a:lnTo>
                  <a:pt x="0" y="24390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2" name="Google Shape;272;p39"/>
          <p:cNvSpPr/>
          <p:nvPr/>
        </p:nvSpPr>
        <p:spPr>
          <a:xfrm>
            <a:off x="6440400" y="4533728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6" y="0"/>
                </a:lnTo>
                <a:lnTo>
                  <a:pt x="4134046" y="2439088"/>
                </a:lnTo>
                <a:lnTo>
                  <a:pt x="0" y="24390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3" name="Google Shape;273;p39"/>
          <p:cNvSpPr txBox="1"/>
          <p:nvPr/>
        </p:nvSpPr>
        <p:spPr>
          <a:xfrm>
            <a:off x="1242150" y="2882463"/>
            <a:ext cx="66597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Next Steps</a:t>
            </a:r>
            <a:endParaRPr sz="5500"/>
          </a:p>
        </p:txBody>
      </p:sp>
      <p:sp>
        <p:nvSpPr>
          <p:cNvPr id="274" name="Google Shape;274;p39"/>
          <p:cNvSpPr txBox="1"/>
          <p:nvPr/>
        </p:nvSpPr>
        <p:spPr>
          <a:xfrm>
            <a:off x="2040000" y="3935513"/>
            <a:ext cx="506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What the Team Plans to Focus on Next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-4379385" y="-30675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0" name="Google Shape;280;p40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1" name="Google Shape;281;p40"/>
          <p:cNvSpPr txBox="1"/>
          <p:nvPr/>
        </p:nvSpPr>
        <p:spPr>
          <a:xfrm>
            <a:off x="421800" y="1093050"/>
            <a:ext cx="8300400" cy="38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●"/>
            </a:pP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Refining the Prototype</a:t>
            </a:r>
            <a:endParaRPr b="1"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○"/>
            </a:pP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Improve the accuracy and performance of key features</a:t>
            </a:r>
            <a:endParaRPr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○"/>
            </a:pP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Integration between hardware and software for seamless communication</a:t>
            </a:r>
            <a:endParaRPr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●"/>
            </a:pP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Expanding Features</a:t>
            </a:r>
            <a:endParaRPr b="1"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○"/>
            </a:pP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Implement additional functionality, such as improved user interface elements in mobile app</a:t>
            </a:r>
            <a:endParaRPr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○"/>
            </a:pP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Optimize system setup processes, including calibration and device pairing</a:t>
            </a:r>
            <a:endParaRPr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●"/>
            </a:pP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Conducting Usability Testing</a:t>
            </a:r>
            <a:endParaRPr b="1"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○"/>
            </a:pP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Collaborate with visually impaired users to test the system in real-world scenarios</a:t>
            </a:r>
            <a:endParaRPr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○"/>
            </a:pP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Gather insights on the user experience, accessibility, and effectiveness of navigation assistance</a:t>
            </a:r>
            <a:endParaRPr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○"/>
            </a:pP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Use the feedback to refine both hardware and software components</a:t>
            </a:r>
            <a:endParaRPr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82" name="Google Shape;282;p40"/>
          <p:cNvSpPr txBox="1"/>
          <p:nvPr/>
        </p:nvSpPr>
        <p:spPr>
          <a:xfrm>
            <a:off x="1269750" y="354524"/>
            <a:ext cx="6604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Next Steps</a:t>
            </a:r>
            <a:endParaRPr sz="45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1"/>
          <p:cNvSpPr/>
          <p:nvPr/>
        </p:nvSpPr>
        <p:spPr>
          <a:xfrm rot="-9674865">
            <a:off x="-1620315" y="3250632"/>
            <a:ext cx="6246376" cy="4114800"/>
          </a:xfrm>
          <a:custGeom>
            <a:rect b="b" l="l" r="r" t="t"/>
            <a:pathLst>
              <a:path extrusionOk="0" h="8229600" w="12492751">
                <a:moveTo>
                  <a:pt x="0" y="0"/>
                </a:moveTo>
                <a:lnTo>
                  <a:pt x="12492752" y="0"/>
                </a:lnTo>
                <a:lnTo>
                  <a:pt x="1249275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8" name="Google Shape;288;p41"/>
          <p:cNvSpPr/>
          <p:nvPr/>
        </p:nvSpPr>
        <p:spPr>
          <a:xfrm rot="2804813">
            <a:off x="5762848" y="-1475827"/>
            <a:ext cx="6246376" cy="4114800"/>
          </a:xfrm>
          <a:custGeom>
            <a:rect b="b" l="l" r="r" t="t"/>
            <a:pathLst>
              <a:path extrusionOk="0" h="8229600" w="12492751">
                <a:moveTo>
                  <a:pt x="0" y="0"/>
                </a:moveTo>
                <a:lnTo>
                  <a:pt x="12492751" y="0"/>
                </a:lnTo>
                <a:lnTo>
                  <a:pt x="1249275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9" name="Google Shape;289;p41"/>
          <p:cNvSpPr/>
          <p:nvPr/>
        </p:nvSpPr>
        <p:spPr>
          <a:xfrm rot="-2573714">
            <a:off x="6591349" y="2755055"/>
            <a:ext cx="2155126" cy="4114800"/>
          </a:xfrm>
          <a:custGeom>
            <a:rect b="b" l="l" r="r" t="t"/>
            <a:pathLst>
              <a:path extrusionOk="0" h="8229600" w="4310253">
                <a:moveTo>
                  <a:pt x="0" y="0"/>
                </a:moveTo>
                <a:lnTo>
                  <a:pt x="4310253" y="0"/>
                </a:lnTo>
                <a:lnTo>
                  <a:pt x="431025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0" name="Google Shape;290;p41"/>
          <p:cNvSpPr/>
          <p:nvPr/>
        </p:nvSpPr>
        <p:spPr>
          <a:xfrm>
            <a:off x="740850" y="317267"/>
            <a:ext cx="1811290" cy="1848255"/>
          </a:xfrm>
          <a:custGeom>
            <a:rect b="b" l="l" r="r" t="t"/>
            <a:pathLst>
              <a:path extrusionOk="0" h="3696510" w="3622579">
                <a:moveTo>
                  <a:pt x="0" y="0"/>
                </a:moveTo>
                <a:lnTo>
                  <a:pt x="3622579" y="0"/>
                </a:lnTo>
                <a:lnTo>
                  <a:pt x="3622579" y="3696509"/>
                </a:lnTo>
                <a:lnTo>
                  <a:pt x="0" y="36965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1" name="Google Shape;291;p41"/>
          <p:cNvSpPr/>
          <p:nvPr/>
        </p:nvSpPr>
        <p:spPr>
          <a:xfrm>
            <a:off x="514350" y="3732451"/>
            <a:ext cx="1682814" cy="822475"/>
          </a:xfrm>
          <a:custGeom>
            <a:rect b="b" l="l" r="r" t="t"/>
            <a:pathLst>
              <a:path extrusionOk="0" h="1644951" w="3365628">
                <a:moveTo>
                  <a:pt x="0" y="0"/>
                </a:moveTo>
                <a:lnTo>
                  <a:pt x="3365628" y="0"/>
                </a:lnTo>
                <a:lnTo>
                  <a:pt x="3365628" y="1644951"/>
                </a:lnTo>
                <a:lnTo>
                  <a:pt x="0" y="16449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2" name="Google Shape;292;p41"/>
          <p:cNvSpPr/>
          <p:nvPr/>
        </p:nvSpPr>
        <p:spPr>
          <a:xfrm rot="-8467240">
            <a:off x="6304118" y="439490"/>
            <a:ext cx="611174" cy="1183612"/>
          </a:xfrm>
          <a:custGeom>
            <a:rect b="b" l="l" r="r" t="t"/>
            <a:pathLst>
              <a:path extrusionOk="0" h="2367223" w="1222348">
                <a:moveTo>
                  <a:pt x="0" y="0"/>
                </a:moveTo>
                <a:lnTo>
                  <a:pt x="1222348" y="0"/>
                </a:lnTo>
                <a:lnTo>
                  <a:pt x="1222348" y="2367223"/>
                </a:lnTo>
                <a:lnTo>
                  <a:pt x="0" y="23672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3" name="Google Shape;293;p41"/>
          <p:cNvSpPr/>
          <p:nvPr/>
        </p:nvSpPr>
        <p:spPr>
          <a:xfrm>
            <a:off x="2964077" y="4298105"/>
            <a:ext cx="1028700" cy="1028700"/>
          </a:xfrm>
          <a:custGeom>
            <a:rect b="b" l="l" r="r" t="t"/>
            <a:pathLst>
              <a:path extrusionOk="0"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94" name="Google Shape;294;p41"/>
          <p:cNvGrpSpPr/>
          <p:nvPr/>
        </p:nvGrpSpPr>
        <p:grpSpPr>
          <a:xfrm>
            <a:off x="3021309" y="2040157"/>
            <a:ext cx="3101400" cy="1063191"/>
            <a:chOff x="0" y="-133350"/>
            <a:chExt cx="8270400" cy="2835176"/>
          </a:xfrm>
        </p:grpSpPr>
        <p:sp>
          <p:nvSpPr>
            <p:cNvPr id="295" name="Google Shape;295;p41"/>
            <p:cNvSpPr txBox="1"/>
            <p:nvPr/>
          </p:nvSpPr>
          <p:spPr>
            <a:xfrm>
              <a:off x="0" y="-133350"/>
              <a:ext cx="8270400" cy="147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sz="3600" u="none" cap="none" strike="noStrike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Thank you!</a:t>
              </a:r>
              <a:endParaRPr sz="800"/>
            </a:p>
          </p:txBody>
        </p:sp>
        <p:sp>
          <p:nvSpPr>
            <p:cNvPr id="296" name="Google Shape;296;p41"/>
            <p:cNvSpPr txBox="1"/>
            <p:nvPr/>
          </p:nvSpPr>
          <p:spPr>
            <a:xfrm>
              <a:off x="0" y="2168126"/>
              <a:ext cx="82704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1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FFFFFF"/>
                  </a:solidFill>
                  <a:latin typeface="Nunito"/>
                  <a:ea typeface="Nunito"/>
                  <a:cs typeface="Nunito"/>
                  <a:sym typeface="Nunito"/>
                </a:rPr>
                <a:t>Any Questions?</a:t>
              </a:r>
              <a:endParaRPr sz="1100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903" y="254125"/>
            <a:ext cx="4317274" cy="25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6"/>
          <p:cNvSpPr/>
          <p:nvPr/>
        </p:nvSpPr>
        <p:spPr>
          <a:xfrm>
            <a:off x="-2190199" y="3809888"/>
            <a:ext cx="3551741" cy="3638147"/>
          </a:xfrm>
          <a:custGeom>
            <a:rect b="b" l="l" r="r" t="t"/>
            <a:pathLst>
              <a:path extrusionOk="0" h="7276294" w="7103482">
                <a:moveTo>
                  <a:pt x="0" y="0"/>
                </a:moveTo>
                <a:lnTo>
                  <a:pt x="7103482" y="0"/>
                </a:lnTo>
                <a:lnTo>
                  <a:pt x="7103482" y="7276294"/>
                </a:lnTo>
                <a:lnTo>
                  <a:pt x="0" y="72762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5" name="Google Shape;145;p26"/>
          <p:cNvSpPr/>
          <p:nvPr/>
        </p:nvSpPr>
        <p:spPr>
          <a:xfrm>
            <a:off x="328030" y="-304285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7" y="0"/>
                </a:lnTo>
                <a:lnTo>
                  <a:pt x="4134047" y="2439087"/>
                </a:lnTo>
                <a:lnTo>
                  <a:pt x="0" y="24390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6" name="Google Shape;146;p26"/>
          <p:cNvSpPr/>
          <p:nvPr/>
        </p:nvSpPr>
        <p:spPr>
          <a:xfrm>
            <a:off x="6440400" y="4533728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6" y="0"/>
                </a:lnTo>
                <a:lnTo>
                  <a:pt x="4134046" y="2439088"/>
                </a:lnTo>
                <a:lnTo>
                  <a:pt x="0" y="24390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7" name="Google Shape;147;p26"/>
          <p:cNvSpPr txBox="1"/>
          <p:nvPr/>
        </p:nvSpPr>
        <p:spPr>
          <a:xfrm>
            <a:off x="1242150" y="2882463"/>
            <a:ext cx="66597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Introduction</a:t>
            </a:r>
            <a:endParaRPr sz="5500"/>
          </a:p>
        </p:txBody>
      </p:sp>
      <p:sp>
        <p:nvSpPr>
          <p:cNvPr id="148" name="Google Shape;148;p26"/>
          <p:cNvSpPr txBox="1"/>
          <p:nvPr/>
        </p:nvSpPr>
        <p:spPr>
          <a:xfrm>
            <a:off x="2040000" y="3935513"/>
            <a:ext cx="506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Purpose and Overview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/>
          <p:nvPr/>
        </p:nvSpPr>
        <p:spPr>
          <a:xfrm>
            <a:off x="-4379385" y="-30675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4" name="Google Shape;154;p27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5" name="Google Shape;155;p27"/>
          <p:cNvSpPr txBox="1"/>
          <p:nvPr/>
        </p:nvSpPr>
        <p:spPr>
          <a:xfrm>
            <a:off x="421800" y="1243350"/>
            <a:ext cx="8300400" cy="35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●"/>
            </a:pP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Designed to </a:t>
            </a: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empower</a:t>
            </a: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visually impaired individuals with enhanced mobility and </a:t>
            </a: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independence</a:t>
            </a:r>
            <a:endParaRPr b="1"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●"/>
            </a:pP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Utilizing </a:t>
            </a: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LiDAR</a:t>
            </a: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technology integrated into newer </a:t>
            </a: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iPhone Pro</a:t>
            </a: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models</a:t>
            </a:r>
            <a:endParaRPr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●"/>
            </a:pP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App feedback assists users in </a:t>
            </a: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avoiding obstacles, recognizing pathways, </a:t>
            </a: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and</a:t>
            </a: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navigating complex environments</a:t>
            </a: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with </a:t>
            </a: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minimal reliance</a:t>
            </a: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on human assistance</a:t>
            </a:r>
            <a:endParaRPr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●"/>
            </a:pP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Offering an </a:t>
            </a: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affordable, user-friendly device</a:t>
            </a:r>
            <a:endParaRPr b="1"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○"/>
            </a:pP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C-ALL </a:t>
            </a: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aims</a:t>
            </a: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to address </a:t>
            </a: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accessibility</a:t>
            </a: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and </a:t>
            </a: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cost challenges</a:t>
            </a:r>
            <a:endParaRPr b="1"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●"/>
            </a:pP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Scope</a:t>
            </a: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of preliminary implementation demonstrates </a:t>
            </a: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real-time obstacle detection</a:t>
            </a: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and </a:t>
            </a: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navigation capabilities</a:t>
            </a:r>
            <a:endParaRPr b="1"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Nunito"/>
              <a:buChar char="●"/>
            </a:pP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Highlights </a:t>
            </a: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LiDAR processing</a:t>
            </a: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code</a:t>
            </a:r>
            <a:endParaRPr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●"/>
            </a:pP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Provides a </a:t>
            </a:r>
            <a:r>
              <a:rPr b="1"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foundation</a:t>
            </a: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for future refinements, usability testing, and feature expansions</a:t>
            </a:r>
            <a:endParaRPr sz="1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6" name="Google Shape;156;p27"/>
          <p:cNvSpPr txBox="1"/>
          <p:nvPr/>
        </p:nvSpPr>
        <p:spPr>
          <a:xfrm>
            <a:off x="1269750" y="354524"/>
            <a:ext cx="6604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Introduction</a:t>
            </a:r>
            <a:endParaRPr sz="4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903" y="254125"/>
            <a:ext cx="4317274" cy="25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8"/>
          <p:cNvSpPr/>
          <p:nvPr/>
        </p:nvSpPr>
        <p:spPr>
          <a:xfrm>
            <a:off x="-2190199" y="3809888"/>
            <a:ext cx="3551741" cy="3638147"/>
          </a:xfrm>
          <a:custGeom>
            <a:rect b="b" l="l" r="r" t="t"/>
            <a:pathLst>
              <a:path extrusionOk="0" h="7276294" w="7103482">
                <a:moveTo>
                  <a:pt x="0" y="0"/>
                </a:moveTo>
                <a:lnTo>
                  <a:pt x="7103482" y="0"/>
                </a:lnTo>
                <a:lnTo>
                  <a:pt x="7103482" y="7276294"/>
                </a:lnTo>
                <a:lnTo>
                  <a:pt x="0" y="72762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3" name="Google Shape;163;p28"/>
          <p:cNvSpPr/>
          <p:nvPr/>
        </p:nvSpPr>
        <p:spPr>
          <a:xfrm>
            <a:off x="328030" y="-304285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7" y="0"/>
                </a:lnTo>
                <a:lnTo>
                  <a:pt x="4134047" y="2439087"/>
                </a:lnTo>
                <a:lnTo>
                  <a:pt x="0" y="24390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4" name="Google Shape;164;p28"/>
          <p:cNvSpPr/>
          <p:nvPr/>
        </p:nvSpPr>
        <p:spPr>
          <a:xfrm>
            <a:off x="6440400" y="4533728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6" y="0"/>
                </a:lnTo>
                <a:lnTo>
                  <a:pt x="4134046" y="2439088"/>
                </a:lnTo>
                <a:lnTo>
                  <a:pt x="0" y="24390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5" name="Google Shape;165;p28"/>
          <p:cNvSpPr txBox="1"/>
          <p:nvPr/>
        </p:nvSpPr>
        <p:spPr>
          <a:xfrm>
            <a:off x="1242150" y="2882463"/>
            <a:ext cx="66597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System </a:t>
            </a:r>
            <a:r>
              <a:rPr lang="en" sz="44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Architecture</a:t>
            </a:r>
            <a:r>
              <a:rPr lang="en" sz="44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Overview</a:t>
            </a:r>
            <a:endParaRPr sz="4400"/>
          </a:p>
        </p:txBody>
      </p:sp>
      <p:sp>
        <p:nvSpPr>
          <p:cNvPr id="166" name="Google Shape;166;p28"/>
          <p:cNvSpPr txBox="1"/>
          <p:nvPr/>
        </p:nvSpPr>
        <p:spPr>
          <a:xfrm>
            <a:off x="2040000" y="4381788"/>
            <a:ext cx="506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Updated Diagrams and System Demonstration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/>
          <p:nvPr/>
        </p:nvSpPr>
        <p:spPr>
          <a:xfrm>
            <a:off x="-4539760" y="-31137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2" name="Google Shape;172;p29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3" name="Google Shape;173;p29"/>
          <p:cNvSpPr txBox="1"/>
          <p:nvPr/>
        </p:nvSpPr>
        <p:spPr>
          <a:xfrm>
            <a:off x="1269750" y="354524"/>
            <a:ext cx="6604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System </a:t>
            </a:r>
            <a:r>
              <a:rPr lang="en" sz="36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Architecture</a:t>
            </a:r>
            <a:r>
              <a:rPr lang="en" sz="36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Overview</a:t>
            </a:r>
            <a:endParaRPr sz="3600"/>
          </a:p>
        </p:txBody>
      </p:sp>
      <p:pic>
        <p:nvPicPr>
          <p:cNvPr id="174" name="Google Shape;17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726" y="1055774"/>
            <a:ext cx="2910558" cy="3930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0"/>
          <p:cNvSpPr/>
          <p:nvPr/>
        </p:nvSpPr>
        <p:spPr>
          <a:xfrm>
            <a:off x="-4539760" y="-31137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0" name="Google Shape;180;p30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1" name="Google Shape;181;p30"/>
          <p:cNvSpPr txBox="1"/>
          <p:nvPr/>
        </p:nvSpPr>
        <p:spPr>
          <a:xfrm>
            <a:off x="1269750" y="354524"/>
            <a:ext cx="6604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System </a:t>
            </a:r>
            <a:r>
              <a:rPr lang="en" sz="36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Architecture</a:t>
            </a:r>
            <a:r>
              <a:rPr lang="en" sz="36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Overview</a:t>
            </a:r>
            <a:endParaRPr sz="3600"/>
          </a:p>
        </p:txBody>
      </p:sp>
      <p:pic>
        <p:nvPicPr>
          <p:cNvPr id="182" name="Google Shape;18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18137" y="1065624"/>
            <a:ext cx="4507731" cy="3930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/>
          <p:nvPr/>
        </p:nvSpPr>
        <p:spPr>
          <a:xfrm>
            <a:off x="-4539760" y="-31137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8" name="Google Shape;188;p31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9" name="Google Shape;189;p31"/>
          <p:cNvSpPr txBox="1"/>
          <p:nvPr/>
        </p:nvSpPr>
        <p:spPr>
          <a:xfrm>
            <a:off x="1269750" y="354524"/>
            <a:ext cx="6604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System </a:t>
            </a:r>
            <a:r>
              <a:rPr lang="en" sz="36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Architecture</a:t>
            </a:r>
            <a:r>
              <a:rPr lang="en" sz="36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Overview</a:t>
            </a:r>
            <a:endParaRPr sz="3600"/>
          </a:p>
        </p:txBody>
      </p:sp>
      <p:pic>
        <p:nvPicPr>
          <p:cNvPr id="190" name="Google Shape;19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5963" y="1096910"/>
            <a:ext cx="7752083" cy="38376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903" y="254125"/>
            <a:ext cx="4317274" cy="25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2"/>
          <p:cNvSpPr/>
          <p:nvPr/>
        </p:nvSpPr>
        <p:spPr>
          <a:xfrm>
            <a:off x="-2190199" y="3809888"/>
            <a:ext cx="3551741" cy="3638147"/>
          </a:xfrm>
          <a:custGeom>
            <a:rect b="b" l="l" r="r" t="t"/>
            <a:pathLst>
              <a:path extrusionOk="0" h="7276294" w="7103482">
                <a:moveTo>
                  <a:pt x="0" y="0"/>
                </a:moveTo>
                <a:lnTo>
                  <a:pt x="7103482" y="0"/>
                </a:lnTo>
                <a:lnTo>
                  <a:pt x="7103482" y="7276294"/>
                </a:lnTo>
                <a:lnTo>
                  <a:pt x="0" y="72762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7" name="Google Shape;197;p32"/>
          <p:cNvSpPr/>
          <p:nvPr/>
        </p:nvSpPr>
        <p:spPr>
          <a:xfrm>
            <a:off x="328030" y="-304285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7" y="0"/>
                </a:lnTo>
                <a:lnTo>
                  <a:pt x="4134047" y="2439087"/>
                </a:lnTo>
                <a:lnTo>
                  <a:pt x="0" y="24390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8" name="Google Shape;198;p32"/>
          <p:cNvSpPr/>
          <p:nvPr/>
        </p:nvSpPr>
        <p:spPr>
          <a:xfrm>
            <a:off x="6440400" y="4533728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6" y="0"/>
                </a:lnTo>
                <a:lnTo>
                  <a:pt x="4134046" y="2439088"/>
                </a:lnTo>
                <a:lnTo>
                  <a:pt x="0" y="24390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9" name="Google Shape;199;p32"/>
          <p:cNvSpPr txBox="1"/>
          <p:nvPr/>
        </p:nvSpPr>
        <p:spPr>
          <a:xfrm>
            <a:off x="1242150" y="2882463"/>
            <a:ext cx="6659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Prototype Demo Focus</a:t>
            </a:r>
            <a:endParaRPr sz="5200"/>
          </a:p>
        </p:txBody>
      </p:sp>
      <p:sp>
        <p:nvSpPr>
          <p:cNvPr id="200" name="Google Shape;200;p32"/>
          <p:cNvSpPr txBox="1"/>
          <p:nvPr/>
        </p:nvSpPr>
        <p:spPr>
          <a:xfrm>
            <a:off x="2040000" y="3935513"/>
            <a:ext cx="506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Working Features of Software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/>
          <p:nvPr/>
        </p:nvSpPr>
        <p:spPr>
          <a:xfrm>
            <a:off x="-4539760" y="-31137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6" name="Google Shape;206;p33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7" name="Google Shape;207;p33"/>
          <p:cNvSpPr txBox="1"/>
          <p:nvPr/>
        </p:nvSpPr>
        <p:spPr>
          <a:xfrm>
            <a:off x="1269750" y="354524"/>
            <a:ext cx="6604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Prototype </a:t>
            </a:r>
            <a:r>
              <a:rPr lang="en" sz="4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Demo</a:t>
            </a:r>
            <a:r>
              <a:rPr lang="en" sz="4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</a:t>
            </a:r>
            <a:r>
              <a:rPr lang="en" sz="4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Focus</a:t>
            </a:r>
            <a:endParaRPr sz="4200"/>
          </a:p>
        </p:txBody>
      </p:sp>
      <p:pic>
        <p:nvPicPr>
          <p:cNvPr id="208" name="Google Shape;208;p33" title="C_ALl2.mo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2075" y="1508475"/>
            <a:ext cx="3934825" cy="295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3" title="C_ALL3.mp4">
            <a:hlinkClick r:id="rId6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3950" y="1508475"/>
            <a:ext cx="3934825" cy="295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